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Medium" panose="00000600000000000000" pitchFamily="2" charset="0"/>
      <p:regular r:id="rId22"/>
      <p:bold r:id="rId23"/>
      <p:italic r:id="rId24"/>
      <p:boldItalic r:id="rId25"/>
    </p:embeddedFont>
    <p:embeddedFont>
      <p:font typeface="Montserrat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jjEoNmUoMUletTlM99hrXz59c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9E3587-938B-4435-914B-349A6379F329}" v="468" dt="2026-02-20T18:46:3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а">
  <p:cSld name="CUSTOM_1_1_1_1_1_1_1_1_1_1_3_1_1_4">
    <p:bg>
      <p:bgPr>
        <a:solidFill>
          <a:srgbClr val="602B7A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6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4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Завантажити методичку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" name="Google Shape;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6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pic>
        <p:nvPicPr>
          <p:cNvPr id="11" name="Google Shape;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625" y="1903000"/>
            <a:ext cx="4048927" cy="308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4599" y="311176"/>
            <a:ext cx="3096909" cy="1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ова робота текст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subTitle" idx="1"/>
          </p:nvPr>
        </p:nvSpPr>
        <p:spPr>
          <a:xfrm>
            <a:off x="388425" y="464412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73" name="Google Shape;73;p25"/>
          <p:cNvPicPr preferRelativeResize="0"/>
          <p:nvPr/>
        </p:nvPicPr>
        <p:blipFill rotWithShape="1">
          <a:blip r:embed="rId2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4769" y="4320561"/>
            <a:ext cx="737101" cy="66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кет перерви текст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6"/>
          <p:cNvSpPr txBox="1">
            <a:spLocks noGrp="1"/>
          </p:cNvSpPr>
          <p:nvPr>
            <p:ph type="subTitle" idx="1"/>
          </p:nvPr>
        </p:nvSpPr>
        <p:spPr>
          <a:xfrm>
            <a:off x="388425" y="464412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9800" y="4331600"/>
            <a:ext cx="439100" cy="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6"/>
          <p:cNvPicPr preferRelativeResize="0"/>
          <p:nvPr/>
        </p:nvPicPr>
        <p:blipFill rotWithShape="1">
          <a:blip r:embed="rId3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обота на платформі">
  <p:cSld name="CUSTOM_1_1_1_1_1_1_1_1_1_1_3_1_1_4_4_1_1_1_1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7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374C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27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27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роботу на платформі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1569" y="2026425"/>
            <a:ext cx="3065500" cy="27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обота на платформі текст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0" y="4939350"/>
            <a:ext cx="9144000" cy="212100"/>
          </a:xfrm>
          <a:prstGeom prst="rect">
            <a:avLst/>
          </a:prstGeom>
          <a:solidFill>
            <a:srgbClr val="374C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 txBox="1">
            <a:spLocks noGrp="1"/>
          </p:cNvSpPr>
          <p:nvPr>
            <p:ph type="subTitle" idx="1"/>
          </p:nvPr>
        </p:nvSpPr>
        <p:spPr>
          <a:xfrm>
            <a:off x="360375" y="455215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1" name="Google Shape;9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8296" y="4234153"/>
            <a:ext cx="870999" cy="7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8"/>
          <p:cNvPicPr preferRelativeResize="0"/>
          <p:nvPr/>
        </p:nvPicPr>
        <p:blipFill rotWithShape="1">
          <a:blip r:embed="rId3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інчення уроку">
  <p:cSld name="CUSTOM_1_1_1_1_1_1_1_1_1_1_3_1_1_4_4_1_1_1_1_1_1_1">
    <p:bg>
      <p:bgPr>
        <a:solidFill>
          <a:srgbClr val="DDF0F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9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9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закінчення уроку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575" y="1306482"/>
            <a:ext cx="3220450" cy="349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інчення уроку текст">
  <p:cSld name="CUSTOM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277675" y="4561075"/>
            <a:ext cx="3615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/>
          <p:nvPr/>
        </p:nvSpPr>
        <p:spPr>
          <a:xfrm>
            <a:off x="25" y="4917475"/>
            <a:ext cx="9144000" cy="22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8700" y="4365200"/>
            <a:ext cx="508225" cy="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 тема">
  <p:cSld name="CUSTOM_1_1_1_1_1_1_1_1_1_1_3_1_1_4_3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17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7;p17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17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84175" y="1615175"/>
            <a:ext cx="46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нової теми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2402" y="1468800"/>
            <a:ext cx="3183836" cy="315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 текст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8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00900" y="4311200"/>
            <a:ext cx="730151" cy="7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говорення" type="blank">
  <p:cSld name="BLANK">
    <p:bg>
      <p:bgPr>
        <a:solidFill>
          <a:srgbClr val="95C11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4476" y="0"/>
            <a:ext cx="3579526" cy="37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9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19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19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19"/>
          <p:cNvSpPr txBox="1"/>
          <p:nvPr/>
        </p:nvSpPr>
        <p:spPr>
          <a:xfrm>
            <a:off x="884175" y="1615175"/>
            <a:ext cx="4680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обговорення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628" y="2848150"/>
            <a:ext cx="1583947" cy="1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8575" y="2781150"/>
            <a:ext cx="1714900" cy="20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говорення текст" type="title">
  <p:cSld name="TITLE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/>
        </p:nvSpPr>
        <p:spPr>
          <a:xfrm>
            <a:off x="540900" y="4568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" sz="1400" b="0" i="0" u="none" strike="noStrike" cap="none">
                <a:solidFill>
                  <a:srgbClr val="95C11F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 sz="1400" b="0" i="0" u="none" strike="noStrike" cap="none">
              <a:solidFill>
                <a:srgbClr val="95C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0"/>
          <p:cNvPicPr preferRelativeResize="0"/>
          <p:nvPr/>
        </p:nvPicPr>
        <p:blipFill rotWithShape="1">
          <a:blip r:embed="rId4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ня">
  <p:cSld name="CAPTION_ONLY">
    <p:bg>
      <p:bgPr>
        <a:solidFill>
          <a:srgbClr val="FF814B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4476" y="0"/>
            <a:ext cx="3579526" cy="37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"/>
          <p:cNvSpPr/>
          <p:nvPr/>
        </p:nvSpPr>
        <p:spPr>
          <a:xfrm>
            <a:off x="449250" y="31995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FF81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21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Google Shape;4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274" y="1893872"/>
            <a:ext cx="2289275" cy="31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 txBox="1"/>
          <p:nvPr/>
        </p:nvSpPr>
        <p:spPr>
          <a:xfrm>
            <a:off x="884175" y="1615175"/>
            <a:ext cx="46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ня текст">
  <p:cSld name="BIG_NUMBER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/>
          <p:nvPr/>
        </p:nvSpPr>
        <p:spPr>
          <a:xfrm>
            <a:off x="-8050" y="4968325"/>
            <a:ext cx="9144000" cy="175200"/>
          </a:xfrm>
          <a:prstGeom prst="rect">
            <a:avLst/>
          </a:prstGeom>
          <a:solidFill>
            <a:srgbClr val="FF81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1975" y="4010950"/>
            <a:ext cx="1066175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2"/>
          <p:cNvPicPr preferRelativeResize="0"/>
          <p:nvPr/>
        </p:nvPicPr>
        <p:blipFill rotWithShape="1">
          <a:blip r:embed="rId3">
            <a:alphaModFix amt="25000"/>
          </a:blip>
          <a:srcRect l="19776" r="1510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2"/>
          <p:cNvSpPr txBox="1"/>
          <p:nvPr/>
        </p:nvSpPr>
        <p:spPr>
          <a:xfrm>
            <a:off x="521100" y="4568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 b="0" i="0" u="none" strike="noStrike" cap="none">
                <a:solidFill>
                  <a:srgbClr val="FF814B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 sz="1200" b="0" i="0" u="none" strike="noStrike" cap="none">
              <a:solidFill>
                <a:srgbClr val="FF81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кет перерви">
  <p:cSld name="CUSTOM_1_1_1_1_1_1_1_1_1_1_3_1_1_4_4_1_1_1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3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E74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23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23"/>
          <p:cNvSpPr txBox="1"/>
          <p:nvPr/>
        </p:nvSpPr>
        <p:spPr>
          <a:xfrm>
            <a:off x="884175" y="1615175"/>
            <a:ext cx="406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перерви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3775" y="1907579"/>
            <a:ext cx="1936900" cy="290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ова робота">
  <p:cSld name="CUSTOM_1_1_1_1_1_1_1_1_1_1_3_1_1_4_4_1_1_1_2">
    <p:bg>
      <p:bgPr>
        <a:solidFill>
          <a:srgbClr val="38761D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24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24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24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24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1" i="0" u="none" strike="noStrike" cap="none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групову роботу</a:t>
            </a:r>
            <a:endParaRPr sz="2800" b="1" i="0" u="none" strike="noStrike" cap="non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244" y="914400"/>
            <a:ext cx="3814707" cy="34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4213" y="133779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Підсумковий урок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title"/>
          </p:nvPr>
        </p:nvSpPr>
        <p:spPr>
          <a:xfrm>
            <a:off x="4213" y="1616989"/>
            <a:ext cx="3717326" cy="69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uk" dirty="0" err="1"/>
              <a:t>Wall</a:t>
            </a:r>
            <a:r>
              <a:rPr lang="uk" dirty="0"/>
              <a:t> </a:t>
            </a:r>
            <a:r>
              <a:rPr lang="uk" dirty="0" err="1"/>
              <a:t>kickers</a:t>
            </a:r>
            <a:r>
              <a:rPr lang="uk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uk" dirty="0"/>
          </a:p>
        </p:txBody>
      </p:sp>
      <p:sp>
        <p:nvSpPr>
          <p:cNvPr id="111" name="Google Shape;111;p1"/>
          <p:cNvSpPr/>
          <p:nvPr/>
        </p:nvSpPr>
        <p:spPr>
          <a:xfrm>
            <a:off x="354525" y="4196175"/>
            <a:ext cx="1841400" cy="87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 descr="Зображення, що містить текст, знімок екрана, Комп’ютерна гра, Цифрове компонува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4280F2C2-2195-1118-4BCF-55B32E9E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" y="2162805"/>
            <a:ext cx="2050052" cy="2976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E2D55D0D-EA25-AD1E-A584-ED6185E9E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17" y="3730075"/>
            <a:ext cx="7385113" cy="1220225"/>
          </a:xfrm>
        </p:spPr>
        <p:txBody>
          <a:bodyPr/>
          <a:lstStyle/>
          <a:p>
            <a:r>
              <a:rPr lang="uk-UA" sz="2000" dirty="0">
                <a:latin typeface="Arial"/>
                <a:cs typeface="Arial"/>
              </a:rPr>
              <a:t>Створено платформи, які можуть бути статичними або рухомими. Додано автоматичну генерацію нових платформ при підйомі гравця.</a:t>
            </a:r>
          </a:p>
        </p:txBody>
      </p:sp>
      <p:pic>
        <p:nvPicPr>
          <p:cNvPr id="3" name="Рисунок 2" descr="Зображення, що містить текст, знімок екрана, програмне забезпечення, монітор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A5938127-4562-266B-7E7E-10238F9D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" y="0"/>
            <a:ext cx="5140762" cy="3637519"/>
          </a:xfrm>
          <a:prstGeom prst="rect">
            <a:avLst/>
          </a:prstGeom>
        </p:spPr>
      </p:pic>
      <p:pic>
        <p:nvPicPr>
          <p:cNvPr id="4" name="Рисунок 3" descr="Зображення, що містить текст, знімок екрана, Цифрове компонування, Комп’ютерна гр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D8883FF-ADC7-0680-B3C2-08928E8E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48" y="0"/>
            <a:ext cx="2348888" cy="36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258525" y="4527025"/>
            <a:ext cx="1763400" cy="50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359225" y="2645050"/>
            <a:ext cx="49611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uk" sz="3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Дякуємо за увагу!</a:t>
            </a:r>
            <a:endParaRPr sz="34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947325" y="1545950"/>
            <a:ext cx="4323900" cy="62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942281" y="970050"/>
            <a:ext cx="4345711" cy="363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00"/>
            </a:pPr>
            <a:r>
              <a:rPr lang="uk" sz="2800" b="0" i="0" u="none" strike="noStrike" cap="none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Мета </a:t>
            </a:r>
            <a:r>
              <a:rPr lang="uk" sz="2800" b="0" i="0" u="none" strike="noStrike" cap="none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проекту</a:t>
            </a:r>
            <a:r>
              <a:rPr lang="uk" sz="2800" b="0" i="0" u="none" strike="noStrike" cap="none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--</a:t>
            </a:r>
            <a:r>
              <a:rPr lang="uk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uk" sz="2800" dirty="0">
                <a:solidFill>
                  <a:schemeClr val="dk1"/>
                </a:solidFill>
                <a:ea typeface="Montserrat Black"/>
                <a:sym typeface="Montserrat Black"/>
              </a:rPr>
              <a:t>створити повноцінну 2D-гру на </a:t>
            </a:r>
            <a:r>
              <a:rPr lang="uk" sz="2800" b="1" dirty="0" err="1">
                <a:solidFill>
                  <a:schemeClr val="dk1"/>
                </a:solidFill>
                <a:ea typeface="Montserrat Black"/>
                <a:sym typeface="Montserrat Black"/>
              </a:rPr>
              <a:t>Pygame</a:t>
            </a:r>
            <a:r>
              <a:rPr lang="uk" sz="2800" dirty="0">
                <a:solidFill>
                  <a:schemeClr val="dk1"/>
                </a:solidFill>
                <a:ea typeface="Montserrat Black"/>
                <a:sym typeface="Montserrat Black"/>
              </a:rPr>
              <a:t> під назвою </a:t>
            </a:r>
            <a:r>
              <a:rPr lang="uk" sz="2800" b="1" dirty="0">
                <a:solidFill>
                  <a:schemeClr val="dk1"/>
                </a:solidFill>
                <a:ea typeface="Montserrat Black"/>
                <a:sym typeface="Montserrat Black"/>
              </a:rPr>
              <a:t>“</a:t>
            </a:r>
            <a:r>
              <a:rPr lang="uk" sz="2800" b="1" dirty="0" err="1">
                <a:solidFill>
                  <a:schemeClr val="dk1"/>
                </a:solidFill>
                <a:ea typeface="Montserrat Black"/>
                <a:sym typeface="Montserrat Black"/>
              </a:rPr>
              <a:t>Wall</a:t>
            </a:r>
            <a:r>
              <a:rPr lang="uk" sz="2800" b="1" dirty="0">
                <a:solidFill>
                  <a:schemeClr val="dk1"/>
                </a:solidFill>
                <a:ea typeface="Montserrat Black"/>
                <a:sym typeface="Montserrat Black"/>
              </a:rPr>
              <a:t> </a:t>
            </a:r>
            <a:r>
              <a:rPr lang="uk" sz="2800" b="1" dirty="0" err="1">
                <a:solidFill>
                  <a:schemeClr val="dk1"/>
                </a:solidFill>
                <a:ea typeface="Montserrat Black"/>
                <a:sym typeface="Montserrat Black"/>
              </a:rPr>
              <a:t>Kicker</a:t>
            </a:r>
            <a:r>
              <a:rPr lang="uk" sz="2800" b="1" dirty="0">
                <a:solidFill>
                  <a:schemeClr val="dk1"/>
                </a:solidFill>
                <a:ea typeface="Montserrat Black"/>
                <a:sym typeface="Montserrat Black"/>
              </a:rPr>
              <a:t>".</a:t>
            </a:r>
            <a:endParaRPr lang="uk" sz="2800" b="1" i="0" u="none" strike="noStrike" cap="none" dirty="0">
              <a:solidFill>
                <a:schemeClr val="dk1"/>
              </a:solidFill>
              <a:ea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uk"/>
              <a:t>Знайомство з викладачем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Структура проекту</a:t>
            </a:r>
            <a:endParaRPr sz="28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366775" y="4529650"/>
            <a:ext cx="22851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355596" y="909850"/>
            <a:ext cx="8585754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Проєкт складається з:</a:t>
            </a:r>
            <a:endParaRPr lang="uk-UA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1️⃣ </a:t>
            </a:r>
            <a:r>
              <a:rPr lang="uk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Головного меню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– запуск гри та відображення рекорду.</a:t>
            </a:r>
          </a:p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2️⃣ </a:t>
            </a:r>
            <a:r>
              <a:rPr lang="uk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Ігрового циклу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– рух персонажа, фізика, перевірка зіткнень.</a:t>
            </a:r>
          </a:p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3️⃣ </a:t>
            </a:r>
            <a:r>
              <a:rPr lang="uk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Класів об’єктів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285750" indent="-285750">
              <a:buSzPts val="1400"/>
              <a:buChar char="•"/>
            </a:pP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Player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(гравець)</a:t>
            </a:r>
          </a:p>
          <a:p>
            <a:pPr marL="285750" indent="-285750">
              <a:buSzPts val="1400"/>
              <a:buChar char="•"/>
            </a:pP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WallPlatform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(платформи)</a:t>
            </a:r>
          </a:p>
          <a:p>
            <a:pPr marL="285750" indent="-285750">
              <a:buSzPts val="1400"/>
              <a:buChar char="•"/>
            </a:pP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Spike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(шипи)</a:t>
            </a:r>
          </a:p>
          <a:p>
            <a:pPr marL="285750" indent="-285750">
              <a:buSzPts val="1400"/>
              <a:buChar char="•"/>
            </a:pP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Coin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(монети)</a:t>
            </a:r>
          </a:p>
          <a:p>
            <a:pPr marL="285750" indent="-285750">
              <a:buSzPts val="1400"/>
              <a:buChar char="•"/>
            </a:pP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Particle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(ефекти)</a:t>
            </a:r>
          </a:p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4️⃣ </a:t>
            </a:r>
            <a:r>
              <a:rPr lang="uk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Системи збереження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– запис рекорду та монет у файл JSON.</a:t>
            </a:r>
          </a:p>
          <a:p>
            <a:pPr>
              <a:buSzPts val="1400"/>
            </a:pP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5️⃣ </a:t>
            </a:r>
            <a:r>
              <a:rPr lang="uk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Додаткових систем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– магазин (</a:t>
            </a:r>
            <a:r>
              <a:rPr lang="uk" sz="20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Jetpack</a:t>
            </a:r>
            <a:r>
              <a:rPr lang="uk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та відродження.</a:t>
            </a:r>
            <a:endParaRPr lang="uk" sz="2000" b="0" i="0" u="none" strike="noStrike" cap="none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uk"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 роботи</a:t>
            </a:r>
            <a:endParaRPr sz="28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839DD7F-73C4-F777-6B23-94FA66976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76" y="911190"/>
            <a:ext cx="7145700" cy="3869205"/>
          </a:xfrm>
        </p:spPr>
        <p:txBody>
          <a:bodyPr/>
          <a:lstStyle/>
          <a:p>
            <a:r>
              <a:rPr lang="uk-UA" sz="2400" dirty="0">
                <a:cs typeface="Arial"/>
              </a:rPr>
              <a:t>1️⃣ </a:t>
            </a:r>
            <a:r>
              <a:rPr lang="uk-UA" sz="2400" dirty="0">
                <a:latin typeface="Arial"/>
                <a:cs typeface="Arial"/>
              </a:rPr>
              <a:t>Розробка ідеї гри та механіки.</a:t>
            </a:r>
            <a:br>
              <a:rPr lang="uk-UA" sz="2400" dirty="0">
                <a:latin typeface="Arial"/>
                <a:cs typeface="Arial"/>
              </a:rPr>
            </a:br>
            <a:r>
              <a:rPr lang="uk-UA" sz="2400" dirty="0">
                <a:latin typeface="Arial"/>
                <a:cs typeface="Arial"/>
              </a:rPr>
              <a:t> 2️⃣ Створення базового руху та фізики.</a:t>
            </a:r>
            <a:br>
              <a:rPr lang="uk-UA" sz="2400" dirty="0">
                <a:latin typeface="Arial"/>
                <a:cs typeface="Arial"/>
              </a:rPr>
            </a:br>
            <a:r>
              <a:rPr lang="uk-UA" sz="2400" dirty="0">
                <a:latin typeface="Arial"/>
                <a:cs typeface="Arial"/>
              </a:rPr>
              <a:t> 3️⃣ Додавання платформ, шипів і монет.</a:t>
            </a:r>
            <a:br>
              <a:rPr lang="uk-UA" sz="2400" dirty="0">
                <a:latin typeface="Arial"/>
                <a:cs typeface="Arial"/>
              </a:rPr>
            </a:br>
            <a:r>
              <a:rPr lang="uk-UA" sz="2400" dirty="0">
                <a:latin typeface="Arial"/>
                <a:cs typeface="Arial"/>
              </a:rPr>
              <a:t> 4️⃣ Реалізація генерації рівня та підрахунку очок.</a:t>
            </a:r>
            <a:br>
              <a:rPr lang="uk-UA" sz="2400" dirty="0">
                <a:latin typeface="Arial"/>
                <a:cs typeface="Arial"/>
              </a:rPr>
            </a:br>
            <a:r>
              <a:rPr lang="uk-UA" sz="2400" dirty="0">
                <a:latin typeface="Arial"/>
                <a:cs typeface="Arial"/>
              </a:rPr>
              <a:t> 5️⃣ Додавання магазину та системи збереження.</a:t>
            </a:r>
            <a:br>
              <a:rPr lang="uk-UA" sz="2400" dirty="0">
                <a:latin typeface="Arial"/>
                <a:cs typeface="Arial"/>
              </a:rPr>
            </a:br>
            <a:r>
              <a:rPr lang="uk-UA" sz="2400" dirty="0">
                <a:latin typeface="Arial"/>
                <a:cs typeface="Arial"/>
              </a:rPr>
              <a:t> 6️⃣ Тестування та виправлення помилок.</a:t>
            </a:r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823053" y="1747234"/>
            <a:ext cx="2929200" cy="99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B9EDB715-877F-049B-C0BE-E70FD4A5B2A7}"/>
              </a:ext>
            </a:extLst>
          </p:cNvPr>
          <p:cNvSpPr txBox="1"/>
          <p:nvPr/>
        </p:nvSpPr>
        <p:spPr>
          <a:xfrm>
            <a:off x="428777" y="523059"/>
            <a:ext cx="5826300" cy="440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uk"/>
          </a:p>
          <a:p>
            <a:r>
              <a:rPr lang="uk" sz="2400" b="1" dirty="0"/>
              <a:t>Основні </a:t>
            </a:r>
            <a:r>
              <a:rPr lang="uk" sz="2400" b="1" err="1"/>
              <a:t>спрайти</a:t>
            </a:r>
            <a:r>
              <a:rPr lang="uk" sz="2400" b="1" dirty="0"/>
              <a:t>:</a:t>
            </a:r>
          </a:p>
          <a:p>
            <a:r>
              <a:rPr lang="uk" sz="2400" dirty="0"/>
              <a:t>👤 Гравець</a:t>
            </a:r>
            <a:endParaRPr lang="uk" dirty="0"/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Основний персонаж</a:t>
            </a:r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Анімація розтягування під час стрибка</a:t>
            </a:r>
            <a:endParaRPr lang="uk" sz="2400" dirty="0"/>
          </a:p>
          <a:p>
            <a:r>
              <a:rPr lang="uk" sz="2400" dirty="0"/>
              <a:t>🧱 Платформи</a:t>
            </a:r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Опора</a:t>
            </a:r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Рухомі</a:t>
            </a:r>
            <a:endParaRPr lang="uk" sz="2400" dirty="0"/>
          </a:p>
          <a:p>
            <a:r>
              <a:rPr lang="uk" sz="2400" dirty="0"/>
              <a:t>⚠ Шипи</a:t>
            </a:r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Перешкоди</a:t>
            </a:r>
            <a:endParaRPr lang="uk" sz="2400" dirty="0"/>
          </a:p>
          <a:p>
            <a:pPr marL="285750" indent="-285750">
              <a:buChar char="•"/>
            </a:pPr>
            <a:r>
              <a:rPr lang="uk" sz="2400" dirty="0">
                <a:solidFill>
                  <a:srgbClr val="531A6F"/>
                </a:solidFill>
              </a:rPr>
              <a:t>Розміщуються на платформах</a:t>
            </a:r>
            <a:endParaRPr lang="uk" sz="2400" dirty="0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endParaRPr lang="uk" sz="3000" b="0" i="0" u="none" strike="noStrike" cap="none" dirty="0">
              <a:solidFill>
                <a:srgbClr val="531A6F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pic>
        <p:nvPicPr>
          <p:cNvPr id="3" name="Рисунок 2" descr="Зображення, що містить піксель, Барвистість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521B6068-0C04-8CFB-E1C4-708DC50D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43" y="426952"/>
            <a:ext cx="1875911" cy="2142611"/>
          </a:xfrm>
          <a:prstGeom prst="rect">
            <a:avLst/>
          </a:prstGeom>
        </p:spPr>
      </p:pic>
      <p:pic>
        <p:nvPicPr>
          <p:cNvPr id="4" name="Рисунок 3" descr="Зображення, що містить праска, рослина, джерело світл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820BD45D-1665-565C-D5B8-CC643E0A4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779" y="2247384"/>
            <a:ext cx="494813" cy="2262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531450" y="4569025"/>
            <a:ext cx="2414400" cy="3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Підсумковий урок</a:t>
            </a:r>
            <a:endParaRPr sz="1400" b="1" i="0" u="none" strike="noStrike" cap="non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74E8A-5A12-AEF2-0DF9-BB7D65CD4CFD}"/>
              </a:ext>
            </a:extLst>
          </p:cNvPr>
          <p:cNvSpPr txBox="1"/>
          <p:nvPr/>
        </p:nvSpPr>
        <p:spPr>
          <a:xfrm>
            <a:off x="162113" y="497921"/>
            <a:ext cx="385599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2400" b="1" dirty="0">
                <a:solidFill>
                  <a:srgbClr val="002060"/>
                </a:solidFill>
              </a:rPr>
              <a:t>Додаткові </a:t>
            </a:r>
            <a:r>
              <a:rPr lang="uk-UA" sz="2400" b="1" dirty="0" err="1">
                <a:solidFill>
                  <a:srgbClr val="002060"/>
                </a:solidFill>
              </a:rPr>
              <a:t>спрайти</a:t>
            </a:r>
            <a:endParaRPr lang="uk-UA" sz="2400" b="1" dirty="0">
              <a:solidFill>
                <a:srgbClr val="002060"/>
              </a:solidFill>
            </a:endParaRPr>
          </a:p>
          <a:p>
            <a:r>
              <a:rPr lang="uk-UA" sz="2000" dirty="0">
                <a:solidFill>
                  <a:srgbClr val="002060"/>
                </a:solidFill>
              </a:rPr>
              <a:t>🪙 Монета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Дає ігрову валюту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Має </a:t>
            </a:r>
            <a:r>
              <a:rPr lang="uk-UA" sz="2000" dirty="0" err="1">
                <a:solidFill>
                  <a:srgbClr val="002060"/>
                </a:solidFill>
              </a:rPr>
              <a:t>рандомний</a:t>
            </a:r>
            <a:r>
              <a:rPr lang="uk-UA" sz="2000" dirty="0">
                <a:solidFill>
                  <a:srgbClr val="002060"/>
                </a:solidFill>
              </a:rPr>
              <a:t> </a:t>
            </a:r>
            <a:r>
              <a:rPr lang="uk-UA" sz="2000" dirty="0" err="1">
                <a:solidFill>
                  <a:srgbClr val="002060"/>
                </a:solidFill>
              </a:rPr>
              <a:t>спавн</a:t>
            </a:r>
            <a:endParaRPr lang="uk-UA" sz="2000">
              <a:solidFill>
                <a:srgbClr val="002060"/>
              </a:solidFill>
            </a:endParaRPr>
          </a:p>
          <a:p>
            <a:r>
              <a:rPr lang="uk-UA" sz="2000" dirty="0">
                <a:solidFill>
                  <a:srgbClr val="002060"/>
                </a:solidFill>
              </a:rPr>
              <a:t>🚀 </a:t>
            </a:r>
            <a:r>
              <a:rPr lang="uk-UA" sz="2000" dirty="0" err="1">
                <a:solidFill>
                  <a:srgbClr val="002060"/>
                </a:solidFill>
              </a:rPr>
              <a:t>Jetpack</a:t>
            </a:r>
            <a:endParaRPr lang="uk-UA" sz="2000" dirty="0">
              <a:solidFill>
                <a:srgbClr val="002060"/>
              </a:solidFill>
            </a:endParaRP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Активується в магазині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Дозволяє швидко піднятися вгору</a:t>
            </a:r>
          </a:p>
          <a:p>
            <a:r>
              <a:rPr lang="uk-UA" sz="2000" dirty="0">
                <a:solidFill>
                  <a:srgbClr val="002060"/>
                </a:solidFill>
              </a:rPr>
              <a:t>🌌 Фон і ефекти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Фонове зображення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Зірки</a:t>
            </a:r>
          </a:p>
          <a:p>
            <a:pPr marL="285750" indent="-285750">
              <a:buChar char="•"/>
            </a:pPr>
            <a:r>
              <a:rPr lang="uk-UA" sz="2000" dirty="0">
                <a:solidFill>
                  <a:srgbClr val="002060"/>
                </a:solidFill>
              </a:rPr>
              <a:t>Частинки при стрибках</a:t>
            </a:r>
          </a:p>
          <a:p>
            <a:pPr algn="l"/>
            <a:endParaRPr lang="uk-UA" dirty="0"/>
          </a:p>
        </p:txBody>
      </p:sp>
      <p:pic>
        <p:nvPicPr>
          <p:cNvPr id="4" name="Рисунок 3" descr="Зображення, що містить знімок екрана, темрява, фіолетовий, джерело світл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69C4E627-EDC5-1CBB-F311-D2C9078F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36" y="2926361"/>
            <a:ext cx="2049678" cy="2040153"/>
          </a:xfrm>
          <a:prstGeom prst="rect">
            <a:avLst/>
          </a:prstGeom>
        </p:spPr>
      </p:pic>
      <p:pic>
        <p:nvPicPr>
          <p:cNvPr id="5" name="Рисунок 4" descr="Зображення, що містить символ, Бурштин, жовтий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8677E244-0142-2CD7-62CC-8A75CFFB9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453" y="-316641"/>
            <a:ext cx="2888393" cy="2888393"/>
          </a:xfrm>
          <a:prstGeom prst="rect">
            <a:avLst/>
          </a:prstGeom>
        </p:spPr>
      </p:pic>
      <p:pic>
        <p:nvPicPr>
          <p:cNvPr id="7" name="Рисунок 6" descr="Зображення, що містить Барвистість, піксель, знімок екрана, квадра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37F5A55-F508-6C64-9F7D-572E051E4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34" y="934608"/>
            <a:ext cx="1916841" cy="18995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698825" y="1621200"/>
            <a:ext cx="4631700" cy="129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Реалізація</a:t>
            </a:r>
            <a:endParaRPr sz="36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проекту</a:t>
            </a:r>
            <a:endParaRPr sz="36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subTitle" idx="1"/>
          </p:nvPr>
        </p:nvSpPr>
        <p:spPr>
          <a:xfrm>
            <a:off x="12606" y="4028008"/>
            <a:ext cx="7499869" cy="92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uk-UA" sz="2000" dirty="0">
                <a:latin typeface="Arial"/>
                <a:cs typeface="Arial"/>
              </a:rPr>
              <a:t>На цьому етапі було створено всі змінні для гри та підключено бібліотеки.</a:t>
            </a:r>
          </a:p>
        </p:txBody>
      </p:sp>
      <p:pic>
        <p:nvPicPr>
          <p:cNvPr id="5" name="Рисунок 4" descr="Зображення, що містить знімок екрана, Цифрове компонування, Комп’ютерна гра, Програмне забезпечення для відеоігор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088E20D-9EF7-1B11-BE0B-C49D83A4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61" y="0"/>
            <a:ext cx="3441861" cy="3895860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, програмне забезпече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FCA1B7BC-AFD2-D695-8A81-6AF1FFBC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7" y="0"/>
            <a:ext cx="3819580" cy="3895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11519" y="3845919"/>
            <a:ext cx="7500956" cy="110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err="1">
                <a:latin typeface="Arial"/>
                <a:cs typeface="Arial"/>
              </a:rPr>
              <a:t>Було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реалізовано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рух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персонажа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err="1">
                <a:latin typeface="Arial"/>
                <a:cs typeface="Arial"/>
              </a:rPr>
              <a:t>гравітацію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err="1">
                <a:latin typeface="Arial"/>
                <a:cs typeface="Arial"/>
              </a:rPr>
              <a:t>стрибки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err="1">
                <a:latin typeface="Arial"/>
                <a:cs typeface="Arial"/>
              </a:rPr>
              <a:t>подвійний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стрибок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та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стрибки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від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стін</a:t>
            </a:r>
            <a:r>
              <a:rPr lang="en-US" sz="2000" dirty="0">
                <a:latin typeface="Arial"/>
                <a:cs typeface="Arial"/>
              </a:rPr>
              <a:t>.</a:t>
            </a:r>
            <a:endParaRPr lang="uk-UA" sz="2000">
              <a:latin typeface="Arial"/>
              <a:cs typeface="Arial"/>
            </a:endParaRPr>
          </a:p>
        </p:txBody>
      </p:sp>
      <p:pic>
        <p:nvPicPr>
          <p:cNvPr id="3" name="Рисунок 2" descr="Зображення, що містить текст, знімок екрана, програмне забезпечення, монітор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490AF8A3-B330-1FD5-5878-FBF0BCD3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" y="0"/>
            <a:ext cx="4530196" cy="3776534"/>
          </a:xfrm>
          <a:prstGeom prst="rect">
            <a:avLst/>
          </a:prstGeom>
        </p:spPr>
      </p:pic>
      <p:pic>
        <p:nvPicPr>
          <p:cNvPr id="4" name="Рисунок 3" descr="Зображення, що містить текст, знімок екрана, Комп’ютерна гра, Цифрове компонува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80849380-4D17-6F97-693A-9116B78EA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41" y="-69507"/>
            <a:ext cx="2638468" cy="3915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gika 2024">
  <a:themeElements>
    <a:clrScheme name="Simple Light">
      <a:dk1>
        <a:srgbClr val="602B7A"/>
      </a:dk1>
      <a:lt1>
        <a:srgbClr val="FFFFFF"/>
      </a:lt1>
      <a:dk2>
        <a:srgbClr val="FFD631"/>
      </a:dk2>
      <a:lt2>
        <a:srgbClr val="DDF0FB"/>
      </a:lt2>
      <a:accent1>
        <a:srgbClr val="FF814B"/>
      </a:accent1>
      <a:accent2>
        <a:srgbClr val="374C92"/>
      </a:accent2>
      <a:accent3>
        <a:srgbClr val="E7416C"/>
      </a:accent3>
      <a:accent4>
        <a:srgbClr val="95C11F"/>
      </a:accent4>
      <a:accent5>
        <a:srgbClr val="29235C"/>
      </a:accent5>
      <a:accent6>
        <a:srgbClr val="E63417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Екран (16:9)</PresentationFormat>
  <Slides>11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2" baseType="lpstr">
      <vt:lpstr>Logika 2024</vt:lpstr>
      <vt:lpstr>Wall kickers 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177</cp:revision>
  <dcterms:modified xsi:type="dcterms:W3CDTF">2026-02-20T18:47:30Z</dcterms:modified>
</cp:coreProperties>
</file>